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5" r:id="rId9"/>
    <p:sldId id="264" r:id="rId10"/>
    <p:sldId id="263" r:id="rId11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282" y="78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60FBDFE-C587-4B4C-A407-44438C67B59E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49AE70B2-8BF9-45C0-BB95-33D1B9D3A854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‹№›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‹№›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760FBDFE-C587-4B4C-A407-44438C67B59E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9AE70B2-8BF9-45C0-BB95-33D1B9D3A854}" type="slidenum">
              <a:rPr lang="en-US" smtClean="0"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9390" y="706120"/>
            <a:ext cx="9198610" cy="4869815"/>
          </a:xfrm>
        </p:spPr>
        <p:txBody>
          <a:bodyPr>
            <a:normAutofit fontScale="90000"/>
          </a:bodyPr>
          <a:lstStyle/>
          <a:p>
            <a:r>
              <a:rPr lang="ru-RU" altLang="en-US" sz="4800" dirty="0" err="1">
                <a:solidFill>
                  <a:schemeClr val="accent3"/>
                </a:solidFill>
              </a:rPr>
              <a:t>Викладач</a:t>
            </a:r>
            <a:r>
              <a:rPr lang="uk-UA" altLang="en-US" sz="4800" dirty="0">
                <a:solidFill>
                  <a:schemeClr val="accent3"/>
                </a:solidFill>
              </a:rPr>
              <a:t>і,</a:t>
            </a:r>
            <a:r>
              <a:rPr lang="uk-UA" altLang="ru-RU" sz="4800" dirty="0">
                <a:solidFill>
                  <a:schemeClr val="accent3"/>
                </a:solidFill>
              </a:rPr>
              <a:t> які  забезпечують  ОСВІТНЬО - НАУКОВУ ПРОГРАМУ </a:t>
            </a:r>
            <a:br>
              <a:rPr lang="uk-UA" altLang="ru-RU" sz="4800" dirty="0">
                <a:solidFill>
                  <a:schemeClr val="accent3"/>
                </a:solidFill>
              </a:rPr>
            </a:br>
            <a:br>
              <a:rPr lang="uk-UA" altLang="ru-RU" sz="4800" dirty="0">
                <a:solidFill>
                  <a:schemeClr val="accent3"/>
                </a:solidFill>
              </a:rPr>
            </a:br>
            <a:br>
              <a:rPr lang="uk-UA" altLang="ru-RU" sz="4800" dirty="0">
                <a:solidFill>
                  <a:schemeClr val="accent3"/>
                </a:solidFill>
              </a:rPr>
            </a:br>
            <a:br>
              <a:rPr lang="uk-UA" altLang="ru-RU" sz="4800" dirty="0">
                <a:solidFill>
                  <a:schemeClr val="accent3"/>
                </a:solidFill>
              </a:rPr>
            </a:br>
            <a:r>
              <a:rPr lang="uk-UA" altLang="ru-RU" sz="4800" dirty="0">
                <a:solidFill>
                  <a:schemeClr val="accent6">
                    <a:lumMod val="75000"/>
                  </a:schemeClr>
                </a:solidFill>
              </a:rPr>
              <a:t>“МЕНЕДЖМЕНТ МОРСЬКОЇ ГАЛУЗІ”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/>
              <a:t>к.е.н., доцент Примачова Наталія Миколаївна</a:t>
            </a:r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210" y="1517650"/>
            <a:ext cx="3113405" cy="442912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4382135" y="1346835"/>
            <a:ext cx="6686550" cy="41141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/>
            <a:endParaRPr lang="uk-UA" altLang="en-US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uk-UA" altLang="en-US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uk-UA" altLang="en-US" sz="1600" dirty="0">
                <a:latin typeface="Times New Roman" panose="02020603050405020304" charset="0"/>
                <a:cs typeface="Times New Roman" panose="02020603050405020304" charset="0"/>
              </a:rPr>
              <a:t>З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акінчила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1992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році</a:t>
            </a:r>
            <a:r>
              <a:rPr lang="uk-UA" altLang="en-US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Одеський</a:t>
            </a:r>
            <a:r>
              <a:rPr lang="uk-UA" altLang="en-US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інститут</a:t>
            </a:r>
            <a:r>
              <a:rPr lang="uk-UA" altLang="en-US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інженерів</a:t>
            </a:r>
            <a:r>
              <a:rPr lang="uk-UA" altLang="en-US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морського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флоту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</a:p>
          <a:p>
            <a:pPr algn="just"/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спеціальність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–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економіка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та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організація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водного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транспорту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,</a:t>
            </a:r>
          </a:p>
          <a:p>
            <a:pPr algn="just"/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кваліфікація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-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інженер</a:t>
            </a:r>
            <a:r>
              <a:rPr lang="en-US" altLang="ru-RU" sz="1600" dirty="0" err="1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економіст</a:t>
            </a:r>
            <a:r>
              <a:rPr lang="uk-UA" altLang="en-US" sz="16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just"/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Кандидат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економічних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наук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зі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спеціальності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Економіка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транспорту</a:t>
            </a:r>
            <a:endParaRPr lang="en-US" altLang="en-US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та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зв</a:t>
            </a:r>
            <a:r>
              <a:rPr lang="en-US" altLang="ru-RU" sz="1600" dirty="0" err="1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язку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»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з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2005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 року.</a:t>
            </a:r>
            <a:r>
              <a:rPr lang="uk-UA" altLang="ru-RU" sz="1600" dirty="0">
                <a:latin typeface="Times New Roman" panose="02020603050405020304" charset="0"/>
                <a:cs typeface="Times New Roman" panose="02020603050405020304" charset="0"/>
              </a:rPr>
              <a:t> Тема дисертаційної роботи: “Організаційно економічний механізм збалансованості розвитку підприємств морського транспорту України”</a:t>
            </a:r>
            <a:endParaRPr lang="en-US" altLang="ru-RU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en-US" sz="1600" b="1" i="1" dirty="0" err="1">
                <a:latin typeface="Times New Roman" panose="02020603050405020304" charset="0"/>
                <a:cs typeface="Times New Roman" panose="02020603050405020304" charset="0"/>
              </a:rPr>
              <a:t>Стаж</a:t>
            </a:r>
            <a:r>
              <a:rPr lang="en-US" altLang="ru-RU" sz="1600" b="1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b="1" i="1" dirty="0" err="1">
                <a:latin typeface="Times New Roman" panose="02020603050405020304" charset="0"/>
                <a:cs typeface="Times New Roman" panose="02020603050405020304" charset="0"/>
              </a:rPr>
              <a:t>роботи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вищих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навчальних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закладах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І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V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рівня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акредитації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21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роки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т</a:t>
            </a:r>
            <a:r>
              <a:rPr lang="en-US" altLang="ru-RU" sz="1600" dirty="0" err="1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ч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Національному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ніверсітеті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ru-RU" sz="1600" dirty="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деська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морська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академія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18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років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just"/>
            <a:r>
              <a:rPr lang="ru-RU" altLang="en-US" sz="1600" b="1" i="1" dirty="0" err="1">
                <a:latin typeface="Times New Roman" panose="02020603050405020304" charset="0"/>
                <a:cs typeface="Times New Roman" panose="02020603050405020304" charset="0"/>
              </a:rPr>
              <a:t>Основн</a:t>
            </a:r>
            <a:r>
              <a:rPr lang="uk-UA" altLang="ru-RU" sz="1600" b="1" i="1" dirty="0">
                <a:latin typeface="Times New Roman" panose="02020603050405020304" charset="0"/>
                <a:cs typeface="Times New Roman" panose="02020603050405020304" charset="0"/>
              </a:rPr>
              <a:t>і</a:t>
            </a:r>
            <a:r>
              <a:rPr lang="ru-RU" altLang="en-US" sz="1600" b="1" i="1" dirty="0">
                <a:latin typeface="Times New Roman" panose="02020603050405020304" charset="0"/>
                <a:cs typeface="Times New Roman" panose="02020603050405020304" charset="0"/>
              </a:rPr>
              <a:t> ОК</a:t>
            </a:r>
            <a:r>
              <a:rPr lang="uk-UA" altLang="ru-RU" sz="1600" b="1" i="1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які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</a:t>
            </a:r>
            <a:r>
              <a:rPr lang="uk-UA" altLang="en-US" sz="16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икладає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uk-UA" sz="16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Примачова</a:t>
            </a:r>
            <a:r>
              <a:rPr lang="uk-UA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Наталія Миколаївна на ОНП: “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Управління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стійким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розвитком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організацій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морської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галузі</a:t>
            </a:r>
            <a:r>
              <a:rPr lang="uk-UA" altLang="en-US" sz="1600" dirty="0">
                <a:latin typeface="Times New Roman" panose="02020603050405020304" charset="0"/>
                <a:cs typeface="Times New Roman" panose="02020603050405020304" charset="0"/>
              </a:rPr>
              <a:t>” (обов’язкова)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algn="just"/>
            <a:r>
              <a:rPr lang="en-US" altLang="ru-RU" sz="1600" b="1" i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sz="1600" b="1" i="1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Сфера наукових інтересів</a:t>
            </a:r>
            <a:r>
              <a:rPr lang="zh-CN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зосереджені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економіці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та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інвестиціях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морської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галузі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altLang="ru-RU" sz="4000"/>
              <a:t>д.е.н., професор Сотниченко Людмила Леонідівна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4465674" y="1086485"/>
            <a:ext cx="6996224" cy="4597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444500">
              <a:spcBef>
                <a:spcPct val="0"/>
              </a:spcBef>
              <a:spcAft>
                <a:spcPct val="0"/>
              </a:spcAft>
            </a:pPr>
            <a:endParaRPr lang="zh-CN" sz="1600" dirty="0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  <a:p>
            <a:pPr marL="0" indent="0" defTabSz="444500">
              <a:spcBef>
                <a:spcPct val="0"/>
              </a:spcBef>
              <a:spcAft>
                <a:spcPct val="0"/>
              </a:spcAft>
            </a:pPr>
            <a:r>
              <a:rPr lang="zh-CN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У 19</a:t>
            </a:r>
            <a:r>
              <a:rPr lang="ru-RU" altLang="zh-CN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88</a:t>
            </a:r>
            <a:r>
              <a:rPr lang="zh-CN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ро</a:t>
            </a:r>
            <a:r>
              <a:rPr lang="uk-UA" altLang="zh-CN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ці закінчила</a:t>
            </a:r>
            <a:r>
              <a:rPr lang="zh-CN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Одеський</a:t>
            </a:r>
            <a:r>
              <a:rPr lang="en-US" altLang="ru-RU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інститут</a:t>
            </a:r>
            <a:r>
              <a:rPr lang="en-US" altLang="ru-RU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інженерів</a:t>
            </a:r>
            <a:r>
              <a:rPr lang="en-US" altLang="ru-RU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морського</a:t>
            </a:r>
            <a:r>
              <a:rPr lang="en-US" altLang="ru-RU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флоту</a:t>
            </a:r>
            <a:r>
              <a:rPr lang="en-US" altLang="ru-RU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, </a:t>
            </a:r>
          </a:p>
          <a:p>
            <a:pPr marL="0" indent="0" defTabSz="44450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err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спеціальність</a:t>
            </a:r>
            <a:r>
              <a:rPr lang="en-US" altLang="ru-RU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– </a:t>
            </a:r>
            <a:r>
              <a:rPr lang="en-US" altLang="en-US" sz="1600" dirty="0" err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економіка</a:t>
            </a:r>
            <a:r>
              <a:rPr lang="en-US" altLang="ru-RU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та</a:t>
            </a:r>
            <a:r>
              <a:rPr lang="en-US" altLang="ru-RU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організація</a:t>
            </a:r>
            <a:r>
              <a:rPr lang="en-US" altLang="ru-RU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водного</a:t>
            </a:r>
            <a:r>
              <a:rPr lang="en-US" altLang="ru-RU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транспорту</a:t>
            </a:r>
            <a:r>
              <a:rPr lang="en-US" altLang="ru-RU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,</a:t>
            </a:r>
          </a:p>
          <a:p>
            <a:pPr marL="0" indent="0" defTabSz="44450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err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кваліфікація</a:t>
            </a:r>
            <a:r>
              <a:rPr lang="en-US" altLang="ru-RU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спеціаліста</a:t>
            </a:r>
            <a:r>
              <a:rPr lang="en-US" altLang="ru-RU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 - </a:t>
            </a:r>
            <a:r>
              <a:rPr lang="en-US" altLang="en-US" sz="1600" dirty="0" err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інженер</a:t>
            </a:r>
            <a:r>
              <a:rPr lang="en-US" altLang="ru-RU" sz="1600" dirty="0" err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-</a:t>
            </a:r>
            <a:r>
              <a:rPr lang="en-US" altLang="en-US" sz="1600" dirty="0" err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економіст</a:t>
            </a:r>
            <a:endParaRPr lang="en-US" altLang="en-US" sz="1600" dirty="0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  <a:p>
            <a:pPr marL="0" indent="0" defTabSz="444500">
              <a:spcBef>
                <a:spcPct val="0"/>
              </a:spcBef>
              <a:spcAft>
                <a:spcPct val="0"/>
              </a:spcAft>
            </a:pPr>
            <a:r>
              <a:rPr lang="zh-CN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У 2016 року захистила докторську дисертацію </a:t>
            </a:r>
            <a:r>
              <a:rPr lang="uk-UA" altLang="zh-CN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зі спеціальності </a:t>
            </a:r>
            <a:r>
              <a:rPr lang="ru-RU" altLang="zh-CN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08.00.05 – </a:t>
            </a:r>
            <a:r>
              <a:rPr lang="ru-RU" altLang="zh-CN" sz="1600" dirty="0" err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Розвиток</a:t>
            </a:r>
            <a:r>
              <a:rPr lang="ru-RU" altLang="zh-CN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ru-RU" altLang="zh-CN" sz="1600" dirty="0" err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продуктивних</a:t>
            </a:r>
            <a:r>
              <a:rPr lang="ru-RU" altLang="zh-CN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сил і </a:t>
            </a:r>
            <a:r>
              <a:rPr lang="ru-RU" altLang="zh-CN" sz="1600" dirty="0" err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регіональна</a:t>
            </a:r>
            <a:r>
              <a:rPr lang="ru-RU" altLang="zh-CN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ru-RU" altLang="zh-CN" sz="1600" dirty="0" err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економіка</a:t>
            </a:r>
            <a:r>
              <a:rPr lang="ru-RU" altLang="zh-CN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zh-CN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за темою</a:t>
            </a:r>
            <a:r>
              <a:rPr lang="ru-RU" altLang="zh-CN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«</a:t>
            </a:r>
            <a:r>
              <a:rPr lang="ru-RU" altLang="zh-CN" sz="1600" dirty="0" err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Забезпечення</a:t>
            </a:r>
            <a:r>
              <a:rPr lang="ru-RU" altLang="zh-CN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ru-RU" altLang="zh-CN" sz="1600" dirty="0" err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конкурентоспроможності</a:t>
            </a:r>
            <a:r>
              <a:rPr lang="ru-RU" altLang="zh-CN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ru-RU" altLang="zh-CN" sz="1600" dirty="0" err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регіону</a:t>
            </a:r>
            <a:r>
              <a:rPr lang="ru-RU" altLang="zh-CN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на засадах </a:t>
            </a:r>
            <a:r>
              <a:rPr lang="ru-RU" altLang="zh-CN" sz="1600" dirty="0" err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розвитку</a:t>
            </a:r>
            <a:r>
              <a:rPr lang="ru-RU" altLang="zh-CN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ru-RU" altLang="zh-CN" sz="1600" dirty="0" err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його</a:t>
            </a:r>
            <a:r>
              <a:rPr lang="ru-RU" altLang="zh-CN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ru-RU" altLang="zh-CN" sz="1600" dirty="0" err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інфраструктури</a:t>
            </a:r>
            <a:r>
              <a:rPr lang="ru-RU" altLang="zh-CN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».</a:t>
            </a:r>
            <a:endParaRPr lang="zh-CN" sz="1600" dirty="0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  <a:p>
            <a:pPr marL="0" indent="0" defTabSz="444500">
              <a:spcBef>
                <a:spcPct val="0"/>
              </a:spcBef>
              <a:spcAft>
                <a:spcPct val="0"/>
              </a:spcAft>
            </a:pPr>
            <a:r>
              <a:rPr lang="zh-CN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З  </a:t>
            </a:r>
            <a:r>
              <a:rPr lang="ru-RU" altLang="zh-CN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1985</a:t>
            </a:r>
            <a:r>
              <a:rPr lang="zh-CN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 року працює в НУОМА</a:t>
            </a:r>
            <a:r>
              <a:rPr lang="uk-UA" altLang="zh-CN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. П</a:t>
            </a:r>
            <a:r>
              <a:rPr lang="zh-CN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рацювала в НУОМА на різних посадах.</a:t>
            </a:r>
            <a:endParaRPr lang="zh-CN" sz="1600" dirty="0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  <a:p>
            <a:pPr marL="0" indent="0" defTabSz="444500">
              <a:spcBef>
                <a:spcPct val="0"/>
              </a:spcBef>
              <a:spcAft>
                <a:spcPct val="0"/>
              </a:spcAft>
            </a:pPr>
            <a:r>
              <a:rPr lang="uk-UA" altLang="zh-CN" sz="1600" b="1" i="1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Стаж праці</a:t>
            </a:r>
            <a:r>
              <a:rPr lang="uk-UA" altLang="zh-CN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- 40 років</a:t>
            </a:r>
            <a:endParaRPr lang="zh-CN" sz="1600" dirty="0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  <a:p>
            <a:pPr marL="0" indent="0" defTabSz="444500">
              <a:spcBef>
                <a:spcPct val="0"/>
              </a:spcBef>
              <a:spcAft>
                <a:spcPct val="0"/>
              </a:spcAft>
            </a:pPr>
            <a:r>
              <a:rPr lang="zh-CN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Починаючі з 20</a:t>
            </a:r>
            <a:r>
              <a:rPr lang="ru-RU" altLang="zh-CN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13 </a:t>
            </a:r>
            <a:r>
              <a:rPr lang="zh-CN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року </a:t>
            </a:r>
            <a:r>
              <a:rPr lang="uk-UA" altLang="zh-CN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займає посаду </a:t>
            </a:r>
            <a:r>
              <a:rPr lang="zh-CN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завідувач</a:t>
            </a:r>
            <a:r>
              <a:rPr lang="uk-UA" altLang="zh-CN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а</a:t>
            </a:r>
            <a:r>
              <a:rPr lang="zh-CN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кафедрою </a:t>
            </a:r>
            <a:r>
              <a:rPr lang="uk-UA" altLang="zh-CN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«</a:t>
            </a:r>
            <a:r>
              <a:rPr lang="zh-CN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Менеджмент та економіка морського транспорту</a:t>
            </a:r>
            <a:r>
              <a:rPr lang="uk-UA" altLang="zh-CN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»</a:t>
            </a:r>
            <a:endParaRPr lang="zh-CN" sz="1600" dirty="0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  <a:p>
            <a:pPr marL="0" indent="0" defTabSz="444500">
              <a:spcBef>
                <a:spcPct val="0"/>
              </a:spcBef>
              <a:spcAft>
                <a:spcPct val="0"/>
              </a:spcAft>
            </a:pPr>
            <a:r>
              <a:rPr lang="zh-CN" sz="1600" b="1" i="1" dirty="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Основні </a:t>
            </a:r>
            <a:r>
              <a:rPr lang="uk-UA" altLang="zh-CN" sz="1600" b="1" i="1" dirty="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ОК</a:t>
            </a:r>
            <a:r>
              <a:rPr lang="zh-CN" sz="1600" dirty="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, які в</a:t>
            </a:r>
            <a:r>
              <a:rPr lang="uk-UA" altLang="zh-CN" sz="1600" dirty="0" err="1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икладає</a:t>
            </a:r>
            <a:r>
              <a:rPr lang="zh-CN" sz="1600" dirty="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 </a:t>
            </a:r>
            <a:r>
              <a:rPr lang="uk-UA" altLang="zh-CN" sz="1600" dirty="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Сотниченко Людмила Леонідівна</a:t>
            </a:r>
            <a:r>
              <a:rPr lang="zh-CN" sz="1600" dirty="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:</a:t>
            </a:r>
            <a:r>
              <a:rPr lang="uk-UA" altLang="zh-CN" sz="1600" dirty="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Методологія</a:t>
            </a:r>
            <a:r>
              <a:rPr lang="en-US" altLang="ru-RU" sz="1600" dirty="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антисипативного</a:t>
            </a:r>
            <a:r>
              <a:rPr lang="en-US" altLang="ru-RU" sz="1600" dirty="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менеджменту</a:t>
            </a:r>
            <a:r>
              <a:rPr lang="uk-UA" altLang="en-US" sz="1600" dirty="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 (обов’язкова), </a:t>
            </a:r>
            <a:r>
              <a:rPr lang="en-US" altLang="en-US" sz="1600" dirty="0" err="1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Логістичний</a:t>
            </a:r>
            <a:r>
              <a:rPr lang="en-US" altLang="ru-RU" sz="1600" dirty="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менеджмент</a:t>
            </a:r>
            <a:r>
              <a:rPr lang="en-US" altLang="ru-RU" sz="1600" dirty="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в</a:t>
            </a:r>
            <a:r>
              <a:rPr lang="en-US" altLang="ru-RU" sz="1600" dirty="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морській</a:t>
            </a:r>
            <a:r>
              <a:rPr lang="en-US" altLang="ru-RU" sz="1600" dirty="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галузі</a:t>
            </a:r>
            <a:r>
              <a:rPr lang="uk-UA" altLang="en-US" sz="1600" dirty="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 (вибіркова), </a:t>
            </a:r>
          </a:p>
          <a:p>
            <a:pPr marL="0" indent="0" defTabSz="444500">
              <a:spcBef>
                <a:spcPct val="0"/>
              </a:spcBef>
              <a:spcAft>
                <a:spcPct val="0"/>
              </a:spcAft>
            </a:pPr>
            <a:r>
              <a:rPr lang="zh-CN" sz="1600" b="1" i="1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Сфера наукових інтересів</a:t>
            </a:r>
            <a:r>
              <a:rPr lang="uk-UA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: </a:t>
            </a:r>
            <a:r>
              <a:rPr lang="zh-CN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управління портовою структурою, сучасні тенденції розвитку підприємств морської галузі та логісти</a:t>
            </a:r>
            <a:r>
              <a:rPr lang="uk-UA" altLang="zh-CN" sz="1600" dirty="0" err="1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ки</a:t>
            </a:r>
            <a:r>
              <a:rPr lang="zh-CN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на морському транспорт</a:t>
            </a:r>
            <a:r>
              <a:rPr lang="uk-UA" altLang="zh-CN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і</a:t>
            </a:r>
            <a:endParaRPr lang="zh-CN" altLang="en-US" sz="1600" dirty="0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163" y="1352550"/>
            <a:ext cx="4172186" cy="4152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>
                <a:sym typeface="+mn-ea"/>
              </a:rPr>
              <a:t>д.е.н., професор Голубкова Ірина Анатольївна</a:t>
            </a:r>
            <a:endParaRPr lang="ru-RU" altLang="en-US"/>
          </a:p>
        </p:txBody>
      </p:sp>
      <p:pic>
        <p:nvPicPr>
          <p:cNvPr id="6" name="Замещающее содержимое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370" y="1398905"/>
            <a:ext cx="3365500" cy="4477385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4008755" y="1398905"/>
            <a:ext cx="7337425" cy="50526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444500">
              <a:spcBef>
                <a:spcPct val="0"/>
              </a:spcBef>
              <a:spcAft>
                <a:spcPct val="0"/>
              </a:spcAft>
            </a:pPr>
            <a:r>
              <a:rPr lang="zh-CN" sz="1600" dirty="0">
                <a:latin typeface="Times New Roman" panose="02020603050405020304"/>
                <a:ea typeface="Times New Roman" panose="02020603050405020304"/>
              </a:rPr>
              <a:t>У 1988 р. закінчила Київський державний університет ім. Т. Г. Шевченка, економічний факультет, за спеціальністю "Політична економія",  та отрима</a:t>
            </a:r>
            <a:r>
              <a:rPr lang="uk-UA" altLang="zh-CN" sz="1600" dirty="0">
                <a:latin typeface="Times New Roman" panose="02020603050405020304"/>
                <a:ea typeface="Times New Roman" panose="02020603050405020304"/>
              </a:rPr>
              <a:t>ла</a:t>
            </a:r>
            <a:r>
              <a:rPr lang="zh-CN" sz="1600" dirty="0">
                <a:latin typeface="Times New Roman" panose="02020603050405020304"/>
                <a:ea typeface="Times New Roman" panose="02020603050405020304"/>
              </a:rPr>
              <a:t> кваліфікацію економіст, викладач політичної економії. </a:t>
            </a:r>
          </a:p>
          <a:p>
            <a:pPr marL="0" indent="0" defTabSz="444500">
              <a:spcBef>
                <a:spcPct val="0"/>
              </a:spcBef>
              <a:spcAft>
                <a:spcPct val="0"/>
              </a:spcAft>
            </a:pPr>
            <a:r>
              <a:rPr lang="zh-CN" sz="1600" dirty="0">
                <a:latin typeface="Times New Roman" panose="02020603050405020304"/>
                <a:ea typeface="Times New Roman" panose="02020603050405020304"/>
              </a:rPr>
              <a:t>Доктор економічних наук з 2013 р. Дисертацію захистила 15 березня 2013 р.</a:t>
            </a:r>
          </a:p>
          <a:p>
            <a:pPr marL="0" indent="0" algn="just" defTabSz="444500">
              <a:spcBef>
                <a:spcPct val="0"/>
              </a:spcBef>
              <a:spcAft>
                <a:spcPct val="0"/>
              </a:spcAft>
            </a:pPr>
            <a:r>
              <a:rPr lang="zh-CN" sz="1600" dirty="0">
                <a:latin typeface="Times New Roman" panose="02020603050405020304"/>
                <a:ea typeface="Times New Roman" panose="02020603050405020304"/>
              </a:rPr>
              <a:t>Професор кафедри економічної теорії та підприємництва на морському транспорті з 2020 р.</a:t>
            </a:r>
          </a:p>
          <a:p>
            <a:pPr marL="0" indent="0" algn="just" defTabSz="444500">
              <a:spcBef>
                <a:spcPct val="0"/>
              </a:spcBef>
              <a:spcAft>
                <a:spcPct val="0"/>
              </a:spcAft>
            </a:pPr>
            <a:r>
              <a:rPr lang="zh-CN" sz="1600" dirty="0">
                <a:latin typeface="Times New Roman" panose="02020603050405020304"/>
                <a:ea typeface="Times New Roman" panose="02020603050405020304"/>
              </a:rPr>
              <a:t>Завідувач кафедрою</a:t>
            </a:r>
            <a:r>
              <a:rPr lang="uk-UA" altLang="zh-CN" sz="1600" dirty="0">
                <a:latin typeface="Times New Roman" panose="02020603050405020304"/>
                <a:ea typeface="Times New Roman" panose="02020603050405020304"/>
              </a:rPr>
              <a:t> Е</a:t>
            </a:r>
            <a:r>
              <a:rPr lang="zh-CN" sz="1600" dirty="0">
                <a:latin typeface="Times New Roman" panose="02020603050405020304"/>
                <a:ea typeface="Times New Roman" panose="02020603050405020304"/>
                <a:sym typeface="+mn-ea"/>
              </a:rPr>
              <a:t>кономічної теорії та підприємництва на морському транспорті</a:t>
            </a:r>
            <a:r>
              <a:rPr lang="zh-CN" sz="1600" dirty="0">
                <a:latin typeface="Times New Roman" panose="02020603050405020304"/>
                <a:ea typeface="Times New Roman" panose="02020603050405020304"/>
              </a:rPr>
              <a:t> з </a:t>
            </a:r>
            <a:r>
              <a:rPr lang="uk-UA" altLang="zh-CN" sz="1600" dirty="0">
                <a:latin typeface="Times New Roman" panose="02020603050405020304"/>
                <a:ea typeface="Times New Roman" panose="02020603050405020304"/>
              </a:rPr>
              <a:t>2020 року.</a:t>
            </a:r>
            <a:endParaRPr lang="zh-CN" sz="1600" dirty="0">
              <a:latin typeface="Times New Roman" panose="02020603050405020304"/>
              <a:ea typeface="Times New Roman" panose="02020603050405020304"/>
            </a:endParaRPr>
          </a:p>
          <a:p>
            <a:pPr marL="0" indent="0" algn="just" defTabSz="444500">
              <a:spcBef>
                <a:spcPct val="0"/>
              </a:spcBef>
              <a:spcAft>
                <a:spcPct val="0"/>
              </a:spcAft>
            </a:pPr>
            <a:r>
              <a:rPr lang="zh-CN" sz="1600" b="1" i="1" dirty="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Стаж </a:t>
            </a:r>
            <a:r>
              <a:rPr lang="zh-CN" sz="1600" dirty="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роботи у вищих навчальних закладах освіти IV рівня акредитації складає 36 років, в т. ч. в Національному університеті «Одеська  морська академія» – 31 роки</a:t>
            </a:r>
            <a:r>
              <a:rPr lang="zh-CN" dirty="0">
                <a:ea typeface="Times New Roman" panose="02020603050405020304"/>
              </a:rPr>
              <a:t>.</a:t>
            </a:r>
          </a:p>
          <a:p>
            <a:pPr marL="0" indent="0" algn="just" defTabSz="444500">
              <a:spcBef>
                <a:spcPct val="0"/>
              </a:spcBef>
              <a:spcAft>
                <a:spcPct val="0"/>
              </a:spcAft>
            </a:pPr>
            <a:r>
              <a:rPr lang="uk-UA" altLang="zh-CN" sz="1600" b="1" i="1" dirty="0">
                <a:latin typeface="Times New Roman" panose="02020603050405020304"/>
                <a:ea typeface="Times New Roman" panose="02020603050405020304"/>
              </a:rPr>
              <a:t>Основні </a:t>
            </a:r>
            <a:r>
              <a:rPr lang="zh-CN" sz="1600" b="1" i="1" dirty="0">
                <a:latin typeface="Times New Roman" panose="02020603050405020304"/>
                <a:ea typeface="Times New Roman" panose="02020603050405020304"/>
              </a:rPr>
              <a:t>О</a:t>
            </a:r>
            <a:r>
              <a:rPr lang="uk-UA" altLang="zh-CN" sz="1600" b="1" i="1" dirty="0">
                <a:latin typeface="Times New Roman" panose="02020603050405020304"/>
                <a:ea typeface="Times New Roman" panose="02020603050405020304"/>
              </a:rPr>
              <a:t>К</a:t>
            </a:r>
            <a:r>
              <a:rPr lang="zh-CN" sz="1600" dirty="0">
                <a:latin typeface="Times New Roman" panose="02020603050405020304"/>
                <a:ea typeface="Times New Roman" panose="02020603050405020304"/>
              </a:rPr>
              <a:t>, які </a:t>
            </a:r>
            <a:r>
              <a:rPr lang="uk-UA" altLang="zh-CN" sz="1600" dirty="0">
                <a:latin typeface="Times New Roman" panose="02020603050405020304"/>
                <a:ea typeface="Times New Roman" panose="02020603050405020304"/>
              </a:rPr>
              <a:t>викладає </a:t>
            </a:r>
            <a:r>
              <a:rPr lang="zh-CN" sz="1600" dirty="0">
                <a:latin typeface="Times New Roman" panose="02020603050405020304"/>
                <a:ea typeface="Times New Roman" panose="02020603050405020304"/>
              </a:rPr>
              <a:t>Голубкова Ірина Анатоліївна</a:t>
            </a:r>
            <a:r>
              <a:rPr lang="uk-UA" altLang="zh-CN" sz="1600" dirty="0">
                <a:latin typeface="Times New Roman" panose="02020603050405020304"/>
                <a:ea typeface="Times New Roman" panose="02020603050405020304"/>
              </a:rPr>
              <a:t> на ОНП</a:t>
            </a:r>
            <a:r>
              <a:rPr lang="zh-CN" sz="1600" dirty="0">
                <a:latin typeface="Times New Roman" panose="02020603050405020304"/>
                <a:ea typeface="Times New Roman" panose="02020603050405020304"/>
              </a:rPr>
              <a:t>:</a:t>
            </a:r>
            <a:r>
              <a:rPr lang="uk-UA" altLang="zh-CN" sz="16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sz="1600" dirty="0" err="1">
                <a:latin typeface="Times New Roman" panose="02020603050405020304"/>
                <a:ea typeface="Times New Roman" panose="02020603050405020304"/>
              </a:rPr>
              <a:t>Теорія</a:t>
            </a:r>
            <a:r>
              <a:rPr lang="en-US" altLang="ru-RU" sz="16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sz="1600" dirty="0" err="1">
                <a:latin typeface="Times New Roman" panose="02020603050405020304"/>
                <a:ea typeface="Times New Roman" panose="02020603050405020304"/>
              </a:rPr>
              <a:t>стратегічного</a:t>
            </a:r>
            <a:r>
              <a:rPr lang="en-US" altLang="ru-RU" sz="16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sz="1600" dirty="0" err="1">
                <a:latin typeface="Times New Roman" panose="02020603050405020304"/>
                <a:ea typeface="Times New Roman" panose="02020603050405020304"/>
              </a:rPr>
              <a:t>управління</a:t>
            </a:r>
            <a:r>
              <a:rPr lang="en-US" altLang="ru-RU" sz="16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sz="1600" dirty="0">
                <a:latin typeface="Times New Roman" panose="02020603050405020304"/>
                <a:ea typeface="Times New Roman" panose="02020603050405020304"/>
              </a:rPr>
              <a:t>в</a:t>
            </a:r>
            <a:r>
              <a:rPr lang="en-US" altLang="ru-RU" sz="16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sz="1600" dirty="0" err="1">
                <a:latin typeface="Times New Roman" panose="02020603050405020304"/>
                <a:ea typeface="Times New Roman" panose="02020603050405020304"/>
              </a:rPr>
              <a:t>морській</a:t>
            </a:r>
            <a:r>
              <a:rPr lang="en-US" altLang="ru-RU" sz="16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sz="1600" dirty="0" err="1">
                <a:latin typeface="Times New Roman" panose="02020603050405020304"/>
                <a:ea typeface="Times New Roman" panose="02020603050405020304"/>
              </a:rPr>
              <a:t>галуз</a:t>
            </a:r>
            <a:r>
              <a:rPr lang="uk-UA" altLang="en-US" sz="1600" dirty="0">
                <a:latin typeface="Times New Roman" panose="02020603050405020304"/>
                <a:ea typeface="Times New Roman" panose="02020603050405020304"/>
              </a:rPr>
              <a:t>і</a:t>
            </a:r>
            <a:r>
              <a:rPr lang="en-US" altLang="ru-RU" sz="16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uk-UA" altLang="en-US" sz="1600" dirty="0">
                <a:latin typeface="Times New Roman" panose="02020603050405020304"/>
                <a:ea typeface="Times New Roman" panose="02020603050405020304"/>
              </a:rPr>
              <a:t> (вибіркова)</a:t>
            </a:r>
            <a:endParaRPr lang="en-US" altLang="ru-RU" sz="1600" dirty="0">
              <a:latin typeface="Times New Roman" panose="02020603050405020304"/>
              <a:ea typeface="Times New Roman" panose="02020603050405020304"/>
            </a:endParaRPr>
          </a:p>
          <a:p>
            <a:pPr marL="0" indent="0" defTabSz="444500">
              <a:spcBef>
                <a:spcPct val="0"/>
              </a:spcBef>
              <a:spcAft>
                <a:spcPct val="0"/>
              </a:spcAft>
            </a:pPr>
            <a:r>
              <a:rPr lang="zh-CN" sz="1600" b="1" i="1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Сфера наукових інтересів</a:t>
            </a:r>
            <a:r>
              <a:rPr lang="uk-UA" altLang="zh-CN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: к</a:t>
            </a:r>
            <a:r>
              <a:rPr lang="zh-CN" sz="1600" dirty="0">
                <a:latin typeface="Times New Roman" panose="02020603050405020304"/>
                <a:ea typeface="Times New Roman" panose="02020603050405020304"/>
              </a:rPr>
              <a:t>руїзний бізнес, інвестиції в людський капітал, сервісні послуги в морськ</a:t>
            </a:r>
            <a:r>
              <a:rPr lang="uk-UA" altLang="zh-CN" sz="1600" dirty="0" err="1">
                <a:latin typeface="Times New Roman" panose="02020603050405020304"/>
                <a:ea typeface="Times New Roman" panose="02020603050405020304"/>
              </a:rPr>
              <a:t>ій</a:t>
            </a:r>
            <a:r>
              <a:rPr lang="zh-CN" sz="1600" dirty="0">
                <a:latin typeface="Times New Roman" panose="02020603050405020304"/>
                <a:ea typeface="Times New Roman" panose="02020603050405020304"/>
              </a:rPr>
              <a:t> галузі, зовнішн</a:t>
            </a:r>
            <a:r>
              <a:rPr lang="uk-UA" altLang="zh-CN" sz="1600" dirty="0">
                <a:latin typeface="Times New Roman" panose="02020603050405020304"/>
                <a:ea typeface="Times New Roman" panose="02020603050405020304"/>
              </a:rPr>
              <a:t>я </a:t>
            </a:r>
            <a:r>
              <a:rPr lang="zh-CN" sz="1600" dirty="0">
                <a:latin typeface="Times New Roman" panose="02020603050405020304"/>
                <a:ea typeface="Times New Roman" panose="02020603050405020304"/>
              </a:rPr>
              <a:t>економічна діяльність </a:t>
            </a:r>
            <a:endParaRPr lang="zh-CN" altLang="en-US" sz="1600" dirty="0"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>
                <a:sym typeface="+mn-ea"/>
              </a:rPr>
              <a:t>д.е.н., професор Сєнько Олена Вікторівна 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97400" y="824865"/>
            <a:ext cx="6985635" cy="57277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1996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р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закінчила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Одеський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державний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морський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університет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, 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факультет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економіки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та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управління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за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спеціальністю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"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Транспортний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менеджмент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", 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та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отримала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кваліфікацію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спеціаліста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менеджер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–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економіст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»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Має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психологічну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освіту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рівня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магістр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»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marL="0" indent="0">
              <a:buNone/>
            </a:pP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Доктор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економічних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наук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з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2019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р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Дисертацію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захистила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29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листопада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2019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р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.,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з</a:t>
            </a:r>
            <a:r>
              <a:rPr lang="uk-UA" altLang="en-US" sz="1600" dirty="0">
                <a:latin typeface="Times New Roman" panose="02020603050405020304" charset="0"/>
                <a:cs typeface="Times New Roman" panose="02020603050405020304" charset="0"/>
              </a:rPr>
              <a:t>і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спеціальності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 08.00.03 –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економіка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та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управління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marL="0" indent="0">
              <a:buNone/>
            </a:pP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національним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господарством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за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темою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Стратегія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забезпечення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стійкого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розвитку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морського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транспорту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України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»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2023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року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отримала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звання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професор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кафедри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Менеджмент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та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економіка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морського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транспорту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marL="0" indent="0">
              <a:buNone/>
            </a:pP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b="1" i="1" dirty="0" err="1">
                <a:latin typeface="Times New Roman" panose="02020603050405020304" charset="0"/>
                <a:cs typeface="Times New Roman" panose="02020603050405020304" charset="0"/>
              </a:rPr>
              <a:t>Стаж</a:t>
            </a:r>
            <a:r>
              <a:rPr lang="en-US" altLang="ru-RU" sz="1600" b="1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b="1" i="1" dirty="0" err="1">
                <a:latin typeface="Times New Roman" panose="02020603050405020304" charset="0"/>
                <a:cs typeface="Times New Roman" panose="02020603050405020304" charset="0"/>
              </a:rPr>
              <a:t>педагогічної</a:t>
            </a:r>
            <a:r>
              <a:rPr lang="en-US" altLang="ru-RU" sz="1600" b="1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b="1" i="1" dirty="0" err="1">
                <a:latin typeface="Times New Roman" panose="02020603050405020304" charset="0"/>
                <a:cs typeface="Times New Roman" panose="02020603050405020304" charset="0"/>
              </a:rPr>
              <a:t>роботи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вищих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навчальних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закладах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освіти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IV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рівня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акредитації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складає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20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років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т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ч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Національному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університеті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Одеська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морська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академія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»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– 20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років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marL="0" indent="0">
              <a:buNone/>
            </a:pPr>
            <a:r>
              <a:rPr lang="en-US" altLang="en-US" sz="1600" b="1" i="1" dirty="0" err="1">
                <a:latin typeface="Times New Roman" panose="02020603050405020304" charset="0"/>
                <a:cs typeface="Times New Roman" panose="02020603050405020304" charset="0"/>
              </a:rPr>
              <a:t>Основні</a:t>
            </a:r>
            <a:r>
              <a:rPr lang="en-US" altLang="ru-RU" sz="1600" b="1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uk-UA" altLang="en-US" sz="1600" b="1" i="1" dirty="0">
                <a:latin typeface="Times New Roman" panose="02020603050405020304" charset="0"/>
                <a:cs typeface="Times New Roman" panose="02020603050405020304" charset="0"/>
              </a:rPr>
              <a:t>ОК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які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uk-UA" altLang="en-US" sz="1600" dirty="0" err="1">
                <a:latin typeface="Times New Roman" panose="02020603050405020304" charset="0"/>
                <a:cs typeface="Times New Roman" panose="02020603050405020304" charset="0"/>
              </a:rPr>
              <a:t>икладає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Сєнько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Олена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Вікторівна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marL="0" indent="0">
              <a:buNone/>
            </a:pP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Теорія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комунікативного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менеджменту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наукових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дослідженнях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обов</a:t>
            </a:r>
            <a:r>
              <a:rPr lang="en-US" altLang="ru-RU" sz="1600" dirty="0" err="1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язкова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дисципліна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),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Управління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та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адміністрування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сервісному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сегменті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морського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транспорту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Сучасні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технології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менеджменту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людських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ресурсів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вибіркові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  <a:p>
            <a:pPr marL="0" indent="0">
              <a:buNone/>
            </a:pPr>
            <a:r>
              <a:rPr lang="zh-CN" sz="1600" b="1" i="1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Сфера наукових інтересів</a:t>
            </a:r>
            <a:r>
              <a:rPr lang="uk-UA" altLang="zh-CN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: л</a:t>
            </a:r>
            <a:r>
              <a:rPr lang="en-US" altLang="en-US" sz="1600" dirty="0" err="1">
                <a:latin typeface="Times New Roman" panose="02020603050405020304"/>
                <a:ea typeface="Times New Roman" panose="02020603050405020304"/>
                <a:sym typeface="+mn-ea"/>
              </a:rPr>
              <a:t>юдські</a:t>
            </a:r>
            <a:r>
              <a:rPr lang="en-US" altLang="ru-RU" sz="1600" dirty="0"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lang="en-US" altLang="en-US" sz="1600" dirty="0" err="1">
                <a:latin typeface="Times New Roman" panose="02020603050405020304"/>
                <a:ea typeface="Times New Roman" panose="02020603050405020304"/>
                <a:sym typeface="+mn-ea"/>
              </a:rPr>
              <a:t>ресурси</a:t>
            </a:r>
            <a:r>
              <a:rPr lang="en-US" altLang="ru-RU" sz="1600" dirty="0"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lang="en-US" altLang="en-US" sz="1600" dirty="0" err="1">
                <a:latin typeface="Times New Roman" panose="02020603050405020304"/>
                <a:ea typeface="Times New Roman" panose="02020603050405020304"/>
                <a:sym typeface="+mn-ea"/>
              </a:rPr>
              <a:t>та</a:t>
            </a:r>
            <a:r>
              <a:rPr lang="en-US" altLang="ru-RU" sz="1600" dirty="0"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lang="en-US" altLang="en-US" sz="1600" dirty="0" err="1">
                <a:latin typeface="Times New Roman" panose="02020603050405020304"/>
                <a:ea typeface="Times New Roman" panose="02020603050405020304"/>
                <a:sym typeface="+mn-ea"/>
              </a:rPr>
              <a:t>людський</a:t>
            </a:r>
            <a:r>
              <a:rPr lang="en-US" altLang="ru-RU" sz="1600" dirty="0"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lang="en-US" altLang="en-US" sz="1600" dirty="0" err="1">
                <a:latin typeface="Times New Roman" panose="02020603050405020304"/>
                <a:ea typeface="Times New Roman" panose="02020603050405020304"/>
                <a:sym typeface="+mn-ea"/>
              </a:rPr>
              <a:t>капітал</a:t>
            </a:r>
            <a:r>
              <a:rPr lang="en-US" altLang="ru-RU" sz="1600" dirty="0"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lang="en-US" altLang="en-US" sz="1600" dirty="0" err="1">
                <a:latin typeface="Times New Roman" panose="02020603050405020304"/>
                <a:ea typeface="Times New Roman" panose="02020603050405020304"/>
                <a:sym typeface="+mn-ea"/>
              </a:rPr>
              <a:t>на</a:t>
            </a:r>
            <a:r>
              <a:rPr lang="en-US" altLang="ru-RU" sz="1600" dirty="0"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lang="en-US" altLang="en-US" sz="1600" dirty="0" err="1">
                <a:latin typeface="Times New Roman" panose="02020603050405020304"/>
                <a:ea typeface="Times New Roman" panose="02020603050405020304"/>
                <a:sym typeface="+mn-ea"/>
              </a:rPr>
              <a:t>морському</a:t>
            </a:r>
            <a:r>
              <a:rPr lang="en-US" altLang="ru-RU" sz="1600" dirty="0"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lang="en-US" altLang="en-US" sz="1600" dirty="0" err="1">
                <a:latin typeface="Times New Roman" panose="02020603050405020304"/>
                <a:ea typeface="Times New Roman" panose="02020603050405020304"/>
                <a:sym typeface="+mn-ea"/>
              </a:rPr>
              <a:t>транспорті</a:t>
            </a:r>
            <a:r>
              <a:rPr lang="en-US" altLang="ru-RU" sz="1600" dirty="0">
                <a:latin typeface="Times New Roman" panose="02020603050405020304"/>
                <a:ea typeface="Times New Roman" panose="02020603050405020304"/>
                <a:sym typeface="+mn-ea"/>
              </a:rPr>
              <a:t>, </a:t>
            </a:r>
            <a:r>
              <a:rPr lang="en-US" altLang="en-US" sz="1600" dirty="0" err="1">
                <a:latin typeface="Times New Roman" panose="02020603050405020304"/>
                <a:ea typeface="Times New Roman" panose="02020603050405020304"/>
                <a:sym typeface="+mn-ea"/>
              </a:rPr>
              <a:t>сервісні</a:t>
            </a:r>
            <a:r>
              <a:rPr lang="en-US" altLang="ru-RU" sz="1600" dirty="0"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lang="en-US" altLang="en-US" sz="1600" dirty="0" err="1">
                <a:latin typeface="Times New Roman" panose="02020603050405020304"/>
                <a:ea typeface="Times New Roman" panose="02020603050405020304"/>
                <a:sym typeface="+mn-ea"/>
              </a:rPr>
              <a:t>послуги</a:t>
            </a:r>
            <a:r>
              <a:rPr lang="en-US" altLang="ru-RU" sz="1600" dirty="0"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/>
                <a:ea typeface="Times New Roman" panose="02020603050405020304"/>
                <a:sym typeface="+mn-ea"/>
              </a:rPr>
              <a:t>в</a:t>
            </a:r>
            <a:r>
              <a:rPr lang="en-US" altLang="ru-RU" sz="1600" dirty="0"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lang="en-US" altLang="en-US" sz="1600" dirty="0" err="1">
                <a:latin typeface="Times New Roman" panose="02020603050405020304"/>
                <a:ea typeface="Times New Roman" panose="02020603050405020304"/>
                <a:sym typeface="+mn-ea"/>
              </a:rPr>
              <a:t>морської</a:t>
            </a:r>
            <a:r>
              <a:rPr lang="en-US" altLang="ru-RU" sz="1600" dirty="0"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lang="en-US" altLang="en-US" sz="1600" dirty="0" err="1">
                <a:latin typeface="Times New Roman" panose="02020603050405020304"/>
                <a:ea typeface="Times New Roman" panose="02020603050405020304"/>
                <a:sym typeface="+mn-ea"/>
              </a:rPr>
              <a:t>галузі</a:t>
            </a:r>
            <a:r>
              <a:rPr lang="en-US" altLang="ru-RU" sz="1600" dirty="0">
                <a:latin typeface="Times New Roman" panose="02020603050405020304"/>
                <a:ea typeface="Times New Roman" panose="02020603050405020304"/>
                <a:sym typeface="+mn-ea"/>
              </a:rPr>
              <a:t>, </a:t>
            </a:r>
            <a:r>
              <a:rPr lang="en-US" altLang="en-US" sz="1600" dirty="0" err="1">
                <a:latin typeface="Times New Roman" panose="02020603050405020304"/>
                <a:ea typeface="Times New Roman" panose="02020603050405020304"/>
                <a:sym typeface="+mn-ea"/>
              </a:rPr>
              <a:t>судноплавство</a:t>
            </a:r>
            <a:r>
              <a:rPr lang="en-US" altLang="ru-RU" sz="1600" dirty="0">
                <a:latin typeface="Times New Roman" panose="02020603050405020304"/>
                <a:ea typeface="Times New Roman" panose="02020603050405020304"/>
                <a:sym typeface="+mn-ea"/>
              </a:rPr>
              <a:t>, </a:t>
            </a:r>
            <a:r>
              <a:rPr lang="en-US" altLang="en-US" sz="1600" dirty="0" err="1">
                <a:latin typeface="Times New Roman" panose="02020603050405020304"/>
                <a:ea typeface="Times New Roman" panose="02020603050405020304"/>
                <a:sym typeface="+mn-ea"/>
              </a:rPr>
              <a:t>інновації</a:t>
            </a:r>
            <a:r>
              <a:rPr lang="en-US" altLang="ru-RU" sz="1600" dirty="0"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lang="en-US" altLang="en-US" sz="1600" dirty="0" err="1">
                <a:latin typeface="Times New Roman" panose="02020603050405020304"/>
                <a:ea typeface="Times New Roman" panose="02020603050405020304"/>
                <a:sym typeface="+mn-ea"/>
              </a:rPr>
              <a:t>морської</a:t>
            </a:r>
            <a:r>
              <a:rPr lang="en-US" altLang="ru-RU" sz="1600" dirty="0">
                <a:latin typeface="Times New Roman" panose="02020603050405020304"/>
                <a:ea typeface="Times New Roman" panose="02020603050405020304"/>
                <a:sym typeface="+mn-ea"/>
              </a:rPr>
              <a:t> </a:t>
            </a:r>
            <a:r>
              <a:rPr lang="en-US" altLang="en-US" sz="1600" dirty="0" err="1">
                <a:latin typeface="Times New Roman" panose="02020603050405020304"/>
                <a:ea typeface="Times New Roman" panose="02020603050405020304"/>
                <a:sym typeface="+mn-ea"/>
              </a:rPr>
              <a:t>галузі</a:t>
            </a:r>
            <a:endParaRPr lang="en-US" altLang="ru-RU" sz="1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35" y="1146175"/>
            <a:ext cx="3740785" cy="46050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>
                <a:sym typeface="+mn-ea"/>
              </a:rPr>
              <a:t>д.е.н., професор Примачов Миколай Тимофійович</a:t>
            </a:r>
            <a:endParaRPr lang="ru-RU" altLang="en-US"/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5035" y="1003935"/>
            <a:ext cx="2721610" cy="512381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4007485" y="1117600"/>
            <a:ext cx="7773670" cy="46266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endParaRPr lang="uk-UA" altLang="en-US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uk-UA" altLang="en-US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uk-UA" altLang="en-US" sz="1600" dirty="0">
                <a:latin typeface="Times New Roman" panose="02020603050405020304" charset="0"/>
                <a:cs typeface="Times New Roman" panose="02020603050405020304" charset="0"/>
              </a:rPr>
              <a:t>З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акінчив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1961</a:t>
            </a:r>
            <a:r>
              <a:rPr lang="uk-UA" altLang="en-US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році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Ленінградський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інститут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водного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транспорту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,</a:t>
            </a:r>
          </a:p>
          <a:p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спеціальність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-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економіка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і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організація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водного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транспорту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,</a:t>
            </a:r>
          </a:p>
          <a:p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кваліфікація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–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інженер</a:t>
            </a:r>
            <a:r>
              <a:rPr lang="en-US" altLang="ru-RU" sz="1600" dirty="0" err="1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економіст</a:t>
            </a:r>
            <a:r>
              <a:rPr lang="uk-UA" altLang="en-US" sz="16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Доктор</a:t>
            </a:r>
            <a:r>
              <a:rPr lang="uk-UA" altLang="en-US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економічних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наук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uk-UA" altLang="en-US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спеціальність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- "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Економіка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планування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організація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управління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народним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господарством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та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його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галузями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"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з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1991</a:t>
            </a:r>
            <a:r>
              <a:rPr lang="uk-UA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р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r>
              <a:rPr lang="uk-UA" altLang="en-US" sz="1600" dirty="0">
                <a:latin typeface="Times New Roman" panose="02020603050405020304" charset="0"/>
                <a:cs typeface="Times New Roman" panose="02020603050405020304" charset="0"/>
              </a:rPr>
              <a:t>П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рофесор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кафедри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економічної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теорії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та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підприємництва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морському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транспорті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Національного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університету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Одеська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морська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академія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»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де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працює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з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1998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року</a:t>
            </a:r>
            <a:endParaRPr lang="en-US" altLang="en-US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За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час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наукової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праці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підготував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49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аспірантів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та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докторантів</a:t>
            </a:r>
            <a:endParaRPr lang="en-US" altLang="en-US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600" b="1" i="1" dirty="0" err="1">
                <a:latin typeface="Times New Roman" panose="02020603050405020304" charset="0"/>
                <a:cs typeface="Times New Roman" panose="02020603050405020304" charset="0"/>
              </a:rPr>
              <a:t>Стаж</a:t>
            </a:r>
            <a:r>
              <a:rPr lang="en-US" altLang="ru-RU" sz="1600" b="1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b="1" i="1" dirty="0" err="1">
                <a:latin typeface="Times New Roman" panose="02020603050405020304" charset="0"/>
                <a:cs typeface="Times New Roman" panose="02020603050405020304" charset="0"/>
              </a:rPr>
              <a:t>педагогічної</a:t>
            </a:r>
            <a:r>
              <a:rPr lang="en-US" altLang="ru-RU" sz="1600" b="1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b="1" i="1" dirty="0" err="1">
                <a:latin typeface="Times New Roman" panose="02020603050405020304" charset="0"/>
                <a:cs typeface="Times New Roman" panose="02020603050405020304" charset="0"/>
              </a:rPr>
              <a:t>роботи</a:t>
            </a:r>
            <a:r>
              <a:rPr lang="en-US" altLang="ru-RU" sz="1600" b="1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вищих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навчальних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закладах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І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V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рівня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акредитації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54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роки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т</a:t>
            </a:r>
            <a:r>
              <a:rPr lang="en-US" altLang="ru-RU" sz="1600" dirty="0" err="1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ч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Національному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Університеті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Одеська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морська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академія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27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років</a:t>
            </a:r>
            <a:endParaRPr lang="en-US" altLang="en-US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Він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є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автором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численних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наукових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праць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зокрема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монографій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підручників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та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наукових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статей</a:t>
            </a:r>
            <a:endParaRPr lang="en-US" altLang="en-US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600" b="1" i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Основні</a:t>
            </a:r>
            <a:r>
              <a:rPr lang="en-US" altLang="ru-RU" sz="1600" b="1" i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uk-UA" altLang="en-US" sz="1600" b="1" i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ОК: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Методологія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досліджень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у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морській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галуз</a:t>
            </a:r>
            <a:r>
              <a:rPr lang="uk-UA" altLang="en-US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і (обов’язкова)</a:t>
            </a:r>
            <a:endParaRPr lang="en-US" altLang="ru-RU" sz="16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zh-CN" sz="1600" b="1" i="1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Сфера наукових інтересів</a:t>
            </a:r>
            <a:r>
              <a:rPr lang="uk-UA" altLang="zh-CN" sz="1600" b="1" i="1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:</a:t>
            </a:r>
            <a:r>
              <a:rPr lang="zh-CN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 </a:t>
            </a:r>
            <a:r>
              <a:rPr lang="en-US" altLang="ru-RU" sz="1600" b="1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uk-UA" altLang="en-US" sz="1600" b="1" i="1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тратегічне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управління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uk-UA" altLang="en-US" sz="1600" dirty="0">
                <a:latin typeface="Times New Roman" panose="02020603050405020304" charset="0"/>
                <a:cs typeface="Times New Roman" panose="02020603050405020304" charset="0"/>
              </a:rPr>
              <a:t>підприємствами морського транспорту,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Управління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діяльністю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uk-UA" altLang="en-US" sz="1600" dirty="0">
                <a:latin typeface="Times New Roman" panose="02020603050405020304" charset="0"/>
                <a:cs typeface="Times New Roman" panose="02020603050405020304" charset="0"/>
              </a:rPr>
              <a:t>судноплавних компаній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uk-UA" altLang="en-US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але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основні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наукові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інтереси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зосереджені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економіці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морського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транспорту</a:t>
            </a:r>
            <a:endParaRPr lang="en-US" altLang="en-US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1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>
                <a:sym typeface="+mn-ea"/>
              </a:rPr>
              <a:t>д.е.н., професор Головченко Олена Миколаївна</a:t>
            </a:r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4102100" y="1124585"/>
            <a:ext cx="6698615" cy="51346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endParaRPr lang="uk-UA" altLang="en-US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1981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р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закінчила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Одеський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інститут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інженерів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морського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флоту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факультет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управління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морським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транспортом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за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спеціальністю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Експлуатація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водного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транспорту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та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отримала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кваліфікацію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Інженер</a:t>
            </a:r>
            <a:r>
              <a:rPr lang="en-US" altLang="ru-RU" sz="1600" dirty="0" err="1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експлуатаційник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водного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транспорту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Доктор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економічних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наук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з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2011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року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Дисертацію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захистила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23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вересня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2010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року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r>
              <a:rPr lang="en-US" altLang="en-US" sz="1600" b="1" i="1" dirty="0" err="1">
                <a:latin typeface="Times New Roman" panose="02020603050405020304" charset="0"/>
                <a:cs typeface="Times New Roman" panose="02020603050405020304" charset="0"/>
              </a:rPr>
              <a:t>Наукові</a:t>
            </a:r>
            <a:r>
              <a:rPr lang="en-US" altLang="ru-RU" sz="1600" b="1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b="1" i="1" dirty="0" err="1">
                <a:latin typeface="Times New Roman" panose="02020603050405020304" charset="0"/>
                <a:cs typeface="Times New Roman" panose="02020603050405020304" charset="0"/>
              </a:rPr>
              <a:t>інтереси</a:t>
            </a:r>
            <a:r>
              <a:rPr lang="en-US" altLang="ru-RU" sz="1600" b="1" i="1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забезпечення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економічної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безпеки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морської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галузі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залучення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інвестицій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розвиток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портової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інфраструктури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дослідження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регіональних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аспектів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управління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морегосподарським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комплексом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із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акцентом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інтеграцію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глобальні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транспортно</a:t>
            </a:r>
            <a:r>
              <a:rPr lang="en-US" altLang="ru-RU" sz="1600" dirty="0" err="1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логістичні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системи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r>
              <a:rPr lang="en-US" altLang="en-US" sz="1600" b="1" i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Стаж</a:t>
            </a:r>
            <a:r>
              <a:rPr lang="en-US" altLang="ru-RU" sz="1600" b="1" i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 b="1" i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роботи</a:t>
            </a:r>
            <a:r>
              <a:rPr lang="en-US" altLang="ru-RU" sz="1600" b="1" i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у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вищих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навчальних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закладах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IV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рівня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акредитації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складає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40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років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т</a:t>
            </a:r>
            <a:r>
              <a:rPr lang="en-US" altLang="ru-RU" sz="16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ч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Національному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університеті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«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Одеська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морська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академія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»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- 5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років</a:t>
            </a:r>
            <a:r>
              <a:rPr lang="uk-UA" altLang="en-US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  <a:p>
            <a:r>
              <a:rPr lang="en-US" altLang="en-US" sz="1600" b="1" i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Основні</a:t>
            </a:r>
            <a:r>
              <a:rPr lang="en-US" altLang="ru-RU" sz="1600" b="1" i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uk-UA" altLang="en-US" sz="1600" b="1" i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ОК</a:t>
            </a:r>
            <a:r>
              <a:rPr lang="en-US" altLang="ru-RU" sz="1600" b="1" i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які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</a:t>
            </a:r>
            <a:r>
              <a:rPr lang="uk-UA" altLang="en-US" sz="16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икладає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uk-UA" altLang="en-US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Головченко 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Олена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uk-UA" altLang="en-US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Миколаївна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:</a:t>
            </a:r>
            <a:r>
              <a:rPr lang="uk-UA" altLang="en-US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Інструментарії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адаптивного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менеджменту</a:t>
            </a:r>
            <a:r>
              <a:rPr lang="uk-UA" altLang="en-US" sz="1600" dirty="0">
                <a:latin typeface="Times New Roman" panose="02020603050405020304" charset="0"/>
                <a:cs typeface="Times New Roman" panose="02020603050405020304" charset="0"/>
              </a:rPr>
              <a:t> (вибіркова)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r>
              <a:rPr lang="zh-CN" sz="1600" b="1" i="1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Сфера наукових інтересів</a:t>
            </a:r>
            <a:r>
              <a:rPr lang="uk-UA" altLang="zh-CN" sz="1600" b="1" i="1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:</a:t>
            </a:r>
            <a:r>
              <a:rPr lang="zh-CN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 </a:t>
            </a:r>
            <a:r>
              <a:rPr lang="uk-UA" altLang="en-US" sz="1600" b="1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забезпечення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економічної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безпеки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морської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галузі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залучення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інвестицій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розвиток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портової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інфраструктури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дослідження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регіональних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аспектів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управління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морегосподарським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комплексом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із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акцентом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інтеграцію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глобальні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транспортно</a:t>
            </a:r>
            <a:r>
              <a:rPr lang="en-US" altLang="ru-RU" sz="1600" dirty="0" err="1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логістичні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 err="1">
                <a:latin typeface="Times New Roman" panose="02020603050405020304" charset="0"/>
                <a:cs typeface="Times New Roman" panose="02020603050405020304" charset="0"/>
              </a:rPr>
              <a:t>системи</a:t>
            </a:r>
            <a:r>
              <a:rPr lang="en-US" altLang="ru-RU" sz="16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pic>
        <p:nvPicPr>
          <p:cNvPr id="8" name="Замещающее содержимое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070" y="1518920"/>
            <a:ext cx="3098800" cy="41319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>
                <a:sym typeface="+mn-ea"/>
              </a:rPr>
              <a:t>к.е.н., доцент Бабаченко Маріна Вікторівна</a:t>
            </a:r>
            <a:endParaRPr lang="ru-RU" altLang="en-US"/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975" y="1122680"/>
            <a:ext cx="4269740" cy="533717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4853305" y="1238250"/>
            <a:ext cx="6033135" cy="51028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 algn="just" defTabSz="4445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У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2010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р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.,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окінчила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Одеську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національну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морську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академію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,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спеціальність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 -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менеджмент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організацій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,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кваліфікація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–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магістр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з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менеджменту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, 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У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2018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році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захистила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кандидатську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дисертацію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за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спеціальністю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08.00.04 –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економіка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та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управління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підприємствами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(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за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видами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економічної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діяльності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)  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У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2021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році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присвоєно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вчене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звання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доцента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кафедри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Менеджменту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та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економіки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морського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транспорту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. </a:t>
            </a:r>
          </a:p>
          <a:p>
            <a:pPr marL="0" indent="0" algn="just" defTabSz="4445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 b="1" i="1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Стаж</a:t>
            </a:r>
            <a:r>
              <a:rPr lang="uk-UA" altLang="en-US" sz="1600" b="1" i="1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: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з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загального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20-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річного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трудового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стажу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,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стаж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науково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-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педагогічної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роботи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Бабаченко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М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.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В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.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становить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12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років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у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Національному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університеті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«Одеська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морська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академія»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становить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12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років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. </a:t>
            </a:r>
          </a:p>
          <a:p>
            <a:pPr marL="0" indent="0" algn="just" defTabSz="4445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en-US" sz="1600" b="1" i="1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Основні</a:t>
            </a:r>
            <a:r>
              <a:rPr lang="en-US" altLang="ru-RU" sz="1600" b="1" i="1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 b="1" i="1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ОК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,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які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викладає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Бабаченко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Марина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Вікторівна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: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Методологічні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аспекти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міжнародного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маркетингу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</a:p>
          <a:p>
            <a:pPr marL="0" indent="0" algn="just" defTabSz="4445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zh-CN" sz="1600" b="1" i="1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Сфера наукових інтересів</a:t>
            </a:r>
            <a:r>
              <a:rPr lang="uk-UA" altLang="zh-CN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:</a:t>
            </a:r>
            <a:endParaRPr lang="en-US" altLang="ru-RU" sz="1600">
              <a:latin typeface="Times New Roman" panose="02020603050405020304" charset="0"/>
              <a:ea typeface="Times New Roman" panose="02020603050405020304"/>
              <a:cs typeface="Times New Roman" panose="02020603050405020304" charset="0"/>
            </a:endParaRPr>
          </a:p>
          <a:p>
            <a:pPr marL="0" indent="0" algn="just" defTabSz="4445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endParaRPr lang="en-US" altLang="en-US" sz="1600">
              <a:latin typeface="Times New Roman" panose="02020603050405020304" charset="0"/>
              <a:ea typeface="Times New Roman" panose="02020603050405020304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>
                <a:sym typeface="+mn-ea"/>
              </a:rPr>
              <a:t>к.е.н., доцент Мезіна Лілія Василівна</a:t>
            </a:r>
            <a:endParaRPr lang="ru-RU" altLang="en-US"/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315" y="829310"/>
            <a:ext cx="3328035" cy="557530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4283710" y="828675"/>
            <a:ext cx="6432550" cy="50653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 defTabSz="444500">
              <a:spcBef>
                <a:spcPct val="0"/>
              </a:spcBef>
              <a:spcAft>
                <a:spcPct val="0"/>
              </a:spcAft>
            </a:pPr>
            <a:endParaRPr lang="uk-UA" altLang="zh-CN" sz="1600">
              <a:latin typeface="Times New Roman" panose="02020603050405020304" charset="0"/>
              <a:ea typeface="Times New Roman" panose="02020603050405020304"/>
              <a:cs typeface="Times New Roman" panose="02020603050405020304" charset="0"/>
            </a:endParaRPr>
          </a:p>
          <a:p>
            <a:pPr marL="0" indent="0" defTabSz="444500">
              <a:spcBef>
                <a:spcPct val="0"/>
              </a:spcBef>
              <a:spcAft>
                <a:spcPct val="0"/>
              </a:spcAft>
            </a:pPr>
            <a:endParaRPr lang="uk-UA" altLang="zh-CN" sz="1600">
              <a:latin typeface="Times New Roman" panose="02020603050405020304" charset="0"/>
              <a:ea typeface="Times New Roman" panose="02020603050405020304"/>
              <a:cs typeface="Times New Roman" panose="02020603050405020304" charset="0"/>
            </a:endParaRPr>
          </a:p>
          <a:p>
            <a:pPr marL="0" indent="0" defTabSz="444500">
              <a:spcBef>
                <a:spcPct val="0"/>
              </a:spcBef>
              <a:spcAft>
                <a:spcPct val="0"/>
              </a:spcAft>
            </a:pPr>
            <a:r>
              <a:rPr lang="uk-UA" altLang="zh-CN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З</a:t>
            </a:r>
            <a:r>
              <a:rPr lang="zh-CN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акінчила магістратуру Одеського державного морського університету за спеціальністю «Організація перевезень і управління на транспорті» </a:t>
            </a:r>
          </a:p>
          <a:p>
            <a:pPr marL="0" indent="0" defTabSz="444500">
              <a:spcBef>
                <a:spcPct val="0"/>
              </a:spcBef>
              <a:spcAft>
                <a:spcPct val="0"/>
              </a:spcAft>
            </a:pPr>
            <a:r>
              <a:rPr lang="zh-CN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У 2007 року захистила кандидатську дисертацію на тему «Механізм формування економічної стійкості розвитку морських торговельних портів» </a:t>
            </a:r>
          </a:p>
          <a:p>
            <a:pPr marL="0" indent="0" defTabSz="444500">
              <a:spcBef>
                <a:spcPct val="0"/>
              </a:spcBef>
              <a:spcAft>
                <a:spcPct val="0"/>
              </a:spcAft>
            </a:pPr>
            <a:r>
              <a:rPr lang="zh-CN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У 2011 року отримала вчене звання доцента кафедри економічної теорії та підприємництва на морському транспорті</a:t>
            </a:r>
          </a:p>
          <a:p>
            <a:pPr marL="0" indent="0" defTabSz="444500">
              <a:spcBef>
                <a:spcPct val="0"/>
              </a:spcBef>
              <a:spcAft>
                <a:spcPct val="0"/>
              </a:spcAft>
            </a:pPr>
            <a:r>
              <a:rPr lang="zh-CN" sz="1600" b="1" i="1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Стаж</a:t>
            </a:r>
            <a:r>
              <a:rPr lang="zh-CN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– 17 років  в Національному університеті «Одеська морська академія» </a:t>
            </a:r>
          </a:p>
          <a:p>
            <a:pPr marL="0" indent="0" algn="just" defTabSz="444500">
              <a:spcBef>
                <a:spcPct val="0"/>
              </a:spcBef>
              <a:spcAft>
                <a:spcPct val="0"/>
              </a:spcAft>
            </a:pPr>
            <a:r>
              <a:rPr lang="zh-CN" sz="1600" b="1" i="1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Основні </a:t>
            </a:r>
            <a:r>
              <a:rPr lang="uk-UA" altLang="zh-CN" sz="1600" b="1" i="1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ОК</a:t>
            </a:r>
            <a:r>
              <a:rPr lang="zh-CN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, які веде </a:t>
            </a:r>
            <a:r>
              <a:rPr lang="uk-UA" altLang="zh-CN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Лілія Васільєвна Мезіна у аспірантурі:</a:t>
            </a:r>
            <a:r>
              <a:rPr lang="zh-CN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Теорія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конкурентного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позиціонування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підприємств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морській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галузі</a:t>
            </a:r>
            <a:r>
              <a:rPr lang="en-US" altLang="ru-RU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 </a:t>
            </a:r>
            <a:r>
              <a:rPr lang="uk-UA" altLang="en-US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(вибіркова)</a:t>
            </a:r>
            <a:endParaRPr lang="en-US" altLang="ru-RU" sz="1600">
              <a:latin typeface="Times New Roman" panose="02020603050405020304" charset="0"/>
              <a:ea typeface="Times New Roman" panose="02020603050405020304"/>
              <a:cs typeface="Times New Roman" panose="02020603050405020304" charset="0"/>
            </a:endParaRPr>
          </a:p>
          <a:p>
            <a:pPr marL="0" indent="0" algn="just" defTabSz="444500">
              <a:spcBef>
                <a:spcPct val="0"/>
              </a:spcBef>
              <a:spcAft>
                <a:spcPct val="0"/>
              </a:spcAft>
            </a:pPr>
            <a:r>
              <a:rPr lang="zh-CN" sz="1600" b="1" i="1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Сфера наукових інтересів</a:t>
            </a:r>
            <a:r>
              <a:rPr lang="uk-UA" altLang="zh-CN" sz="1600" b="1" i="1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:</a:t>
            </a:r>
            <a:r>
              <a:rPr lang="zh-CN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 </a:t>
            </a:r>
            <a:r>
              <a:rPr lang="zh-CN" sz="1600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забезпечення конкурентного розвитку морських транспортних підприємств, розробка механізму конкурентного позиціонування підприємств морського транспорту України з урахуванням умов сьогодення.    </a:t>
            </a:r>
          </a:p>
          <a:p>
            <a:pPr marL="0" indent="444500" algn="just" defTabSz="444500">
              <a:spcBef>
                <a:spcPct val="0"/>
              </a:spcBef>
              <a:spcAft>
                <a:spcPct val="0"/>
              </a:spcAft>
            </a:pPr>
            <a:r>
              <a:rPr lang="zh-CN" sz="1600">
                <a:latin typeface="Calibri" panose="020F0502020204030204"/>
                <a:ea typeface="Calibri" panose="020F0502020204030204"/>
              </a:rPr>
              <a:t> </a:t>
            </a:r>
          </a:p>
          <a:p>
            <a:pPr marL="0" indent="0" defTabSz="444500">
              <a:spcBef>
                <a:spcPct val="0"/>
              </a:spcBef>
              <a:spcAft>
                <a:spcPct val="0"/>
              </a:spcAft>
            </a:pPr>
            <a:r>
              <a:rPr lang="zh-CN" sz="1600">
                <a:latin typeface="Calibri" panose="020F0502020204030204"/>
                <a:ea typeface="Calibri" panose="020F0502020204030204"/>
              </a:rPr>
              <a:t> </a:t>
            </a:r>
            <a:endParaRPr lang="zh-CN" altLang="en-US" sz="1600">
              <a:latin typeface="Calibri" panose="020F0502020204030204"/>
              <a:ea typeface="Calibri" panose="020F050202020403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>
                <a:sym typeface="+mn-ea"/>
              </a:rPr>
              <a:t>к.е.н., доцент Лисенко Натлія Степанівна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672965" y="1292860"/>
            <a:ext cx="6909435" cy="4954905"/>
          </a:xfrm>
        </p:spPr>
        <p:txBody>
          <a:bodyPr/>
          <a:lstStyle/>
          <a:p>
            <a:pPr marL="0" indent="0">
              <a:buNone/>
            </a:pPr>
            <a:r>
              <a:rPr lang="uk-UA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У 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1999</a:t>
            </a:r>
            <a:r>
              <a:rPr lang="uk-UA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році закінчила О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деський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гідрометеорологічний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університет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, </a:t>
            </a:r>
          </a:p>
          <a:p>
            <a:pPr marL="0" indent="0">
              <a:buNone/>
            </a:pP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спеціальність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–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менеджмент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природоохоронної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діяльності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, </a:t>
            </a:r>
          </a:p>
          <a:p>
            <a:pPr marL="0" indent="0">
              <a:buNone/>
            </a:pP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кваліфікація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–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менеджер</a:t>
            </a:r>
          </a:p>
          <a:p>
            <a:pPr marL="0" indent="0">
              <a:buNone/>
            </a:pPr>
            <a:r>
              <a:rPr lang="uk-UA" altLang="en-US" sz="1600" b="1" i="1">
                <a:latin typeface="Times New Roman" panose="02020603050405020304" charset="0"/>
                <a:cs typeface="Times New Roman" panose="02020603050405020304" charset="0"/>
              </a:rPr>
              <a:t>Стаж роботи</a:t>
            </a:r>
            <a:r>
              <a:rPr lang="uk-UA" altLang="en-US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Національному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університеті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«Морська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академія»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з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uk-UA" sz="1600">
                <a:latin typeface="Times New Roman" panose="02020603050405020304" charset="0"/>
                <a:cs typeface="Times New Roman" panose="02020603050405020304" charset="0"/>
              </a:rPr>
              <a:t>15 </a:t>
            </a:r>
            <a:r>
              <a:rPr lang="uk-UA" altLang="en-US" sz="1600">
                <a:latin typeface="Times New Roman" panose="02020603050405020304" charset="0"/>
                <a:cs typeface="Times New Roman" panose="02020603050405020304" charset="0"/>
              </a:rPr>
              <a:t>років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. </a:t>
            </a:r>
          </a:p>
          <a:p>
            <a:pPr marL="0" indent="0">
              <a:buNone/>
            </a:pPr>
            <a:r>
              <a:rPr lang="uk-UA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У 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2002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року</a:t>
            </a:r>
            <a:r>
              <a:rPr lang="uk-UA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захистила кандидатську дисертацію за темою 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«Удосконалення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організаційно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економічного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механізму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забезпечення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техногенної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та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екологічної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безпеки»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(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прикладі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морського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природокористування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r>
              <a:rPr lang="uk-UA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  <a:p>
            <a:pPr marL="0" indent="0">
              <a:buNone/>
            </a:pPr>
            <a:r>
              <a:rPr lang="uk-UA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У 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2014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року</a:t>
            </a:r>
            <a:r>
              <a:rPr lang="uk-UA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отримала в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чене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звання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доцента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кафедри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менеджменту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та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економіки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морського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транспорту</a:t>
            </a:r>
            <a:r>
              <a:rPr lang="uk-UA" altLang="en-US" sz="160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marL="0" indent="0">
              <a:buNone/>
            </a:pP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Викладач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практик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з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2007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року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працює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сфері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морського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транспорту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та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міжнародного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бізнесу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займається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міжнародними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контрактами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тісна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робота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з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експедиторськими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та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агентськими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компаніями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представник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багаточисельних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переговорів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сфері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бізнесу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.     </a:t>
            </a:r>
          </a:p>
          <a:p>
            <a:pPr marL="0" indent="0">
              <a:buNone/>
            </a:pPr>
            <a:r>
              <a:rPr lang="en-US" altLang="en-US" sz="1600" b="1" i="1">
                <a:latin typeface="Times New Roman" panose="02020603050405020304" charset="0"/>
                <a:cs typeface="Times New Roman" panose="02020603050405020304" charset="0"/>
              </a:rPr>
              <a:t>Основні</a:t>
            </a:r>
            <a:r>
              <a:rPr lang="en-US" altLang="ru-RU" sz="1600" b="1" i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uk-UA" altLang="en-US" sz="1600" b="1" i="1">
                <a:latin typeface="Times New Roman" panose="02020603050405020304" charset="0"/>
                <a:cs typeface="Times New Roman" panose="02020603050405020304" charset="0"/>
              </a:rPr>
              <a:t>ОК, </a:t>
            </a:r>
            <a:r>
              <a:rPr lang="uk-UA" altLang="en-US" sz="1600">
                <a:latin typeface="Times New Roman" panose="02020603050405020304" charset="0"/>
                <a:cs typeface="Times New Roman" panose="02020603050405020304" charset="0"/>
              </a:rPr>
              <a:t>які викладає Наталія Степанівна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Аналітичний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інструментарій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економічних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досліджен</a:t>
            </a:r>
            <a:r>
              <a:rPr lang="uk-UA" altLang="en-US" sz="1600">
                <a:latin typeface="Times New Roman" panose="02020603050405020304" charset="0"/>
                <a:cs typeface="Times New Roman" panose="02020603050405020304" charset="0"/>
              </a:rPr>
              <a:t> (обов’язкова),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Теорія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і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методологія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менеджменту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транспорті</a:t>
            </a:r>
            <a:r>
              <a:rPr lang="uk-UA" altLang="en-US" sz="1600">
                <a:latin typeface="Times New Roman" panose="02020603050405020304" charset="0"/>
                <a:cs typeface="Times New Roman" panose="02020603050405020304" charset="0"/>
              </a:rPr>
              <a:t> (вибіркова)</a:t>
            </a:r>
            <a:endParaRPr lang="en-US" alt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zh-CN" sz="1600" b="1" i="1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Сфера наукових інтересів</a:t>
            </a:r>
            <a:r>
              <a:rPr lang="zh-CN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rPr>
              <a:t> </a:t>
            </a:r>
            <a:r>
              <a:rPr lang="en-US" altLang="ru-RU" sz="1600" b="1" i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пов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язані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з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менеджментом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сфері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морського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транспорту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,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взаємодією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бізнесу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та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науки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uk-UA" altLang="en-US" sz="1600">
                <a:latin typeface="Times New Roman" panose="02020603050405020304" charset="0"/>
                <a:cs typeface="Times New Roman" panose="02020603050405020304" charset="0"/>
              </a:rPr>
              <a:t> логістикою,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інноваціями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управлінні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" y="1510030"/>
            <a:ext cx="3077210" cy="46177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2788</Words>
  <Application>Microsoft Office PowerPoint</Application>
  <PresentationFormat>Широкий екран</PresentationFormat>
  <Paragraphs>85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5" baseType="lpstr">
      <vt:lpstr>微软雅黑</vt:lpstr>
      <vt:lpstr>Arial</vt:lpstr>
      <vt:lpstr>Calibri</vt:lpstr>
      <vt:lpstr>Times New Roman</vt:lpstr>
      <vt:lpstr>Blue Waves</vt:lpstr>
      <vt:lpstr>Викладачі, які  забезпечують  ОСВІТНЬО - НАУКОВУ ПРОГРАМУ     “МЕНЕДЖМЕНТ МОРСЬКОЇ ГАЛУЗІ”</vt:lpstr>
      <vt:lpstr>д.е.н., професор Сотниченко Людмила Леонідівна</vt:lpstr>
      <vt:lpstr>д.е.н., професор Голубкова Ірина Анатольївна</vt:lpstr>
      <vt:lpstr>д.е.н., професор Сєнько Олена Вікторівна </vt:lpstr>
      <vt:lpstr>д.е.н., професор Примачов Миколай Тимофійович</vt:lpstr>
      <vt:lpstr>д.е.н., професор Головченко Олена Миколаївна</vt:lpstr>
      <vt:lpstr>к.е.н., доцент Бабаченко Маріна Вікторівна</vt:lpstr>
      <vt:lpstr>к.е.н., доцент Мезіна Лілія Василівна</vt:lpstr>
      <vt:lpstr>к.е.н., доцент Лисенко Натлія Степанівна</vt:lpstr>
      <vt:lpstr>к.е.н., доцент Примачова Наталія Миколаївна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AdminP</dc:creator>
  <cp:lastModifiedBy>User</cp:lastModifiedBy>
  <cp:revision>16</cp:revision>
  <dcterms:created xsi:type="dcterms:W3CDTF">2025-01-22T18:31:00Z</dcterms:created>
  <dcterms:modified xsi:type="dcterms:W3CDTF">2025-02-09T13:37:25Z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1049-12.2.0.19821</vt:lpwstr>
  </property>
  <property fmtid="{D5CDD505-2E9C-101B-9397-08002B2CF9AE}" pid="3" name="ICV">
    <vt:lpwstr>26411B87AF1D48C7979759BB1DA6731F_13</vt:lpwstr>
  </property>
</Properties>
</file>